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1" r:id="rId8"/>
    <p:sldId id="263" r:id="rId9"/>
    <p:sldId id="265" r:id="rId10"/>
    <p:sldId id="268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15"/>
    <p:restoredTop sz="96197"/>
  </p:normalViewPr>
  <p:slideViewPr>
    <p:cSldViewPr snapToGrid="0" snapToObjects="1">
      <p:cViewPr varScale="1">
        <p:scale>
          <a:sx n="124" d="100"/>
          <a:sy n="124" d="100"/>
        </p:scale>
        <p:origin x="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61B4-3A31-2349-9716-04CE3743ED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295642-FC8D-CC4F-B1D8-7A4AB2C931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36515-938E-3A49-A3BF-9DBFCFE91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D698C-9296-4E44-A69D-689ECB276B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04B62-D839-4749-8A73-CB3A9212B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835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EEB87-3860-A44B-84F9-C5EA97EFA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76BE1-5B8D-A046-89DE-7987F01378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AC3F4-D3FE-E549-8574-799A137FF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D5DC9-8EE7-3B48-A0D0-420BDF9A7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2BE15-07A8-1643-98DB-1B79780470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275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B67479-DBFD-E443-9664-F8A70F6895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34E78E-7B68-4848-BF52-39A71444E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7B62D-D395-BF49-A224-3EF3E4849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2757C-75D2-4C44-B791-24A164C48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B48E0-06B7-884E-BB3F-10BCD34B9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1935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806D-47FB-CB42-ABF9-77E28DD3B4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846"/>
            <a:ext cx="10515600" cy="4351338"/>
          </a:xfrm>
        </p:spPr>
        <p:txBody>
          <a:bodyPr/>
          <a:lstStyle>
            <a:lvl1pPr marL="228600" indent="-228600">
              <a:buFont typeface="Wingdings" pitchFamily="2" charset="2"/>
              <a:buChar char="§"/>
              <a:defRPr>
                <a:latin typeface="Helvetica" pitchFamily="2" charset="0"/>
              </a:defRPr>
            </a:lvl1pPr>
            <a:lvl2pPr marL="685800" indent="-228600">
              <a:buFont typeface="Wingdings" pitchFamily="2" charset="2"/>
              <a:buChar char="§"/>
              <a:defRPr>
                <a:latin typeface="Helvetica" pitchFamily="2" charset="0"/>
              </a:defRPr>
            </a:lvl2pPr>
            <a:lvl3pPr marL="1143000" indent="-228600">
              <a:buFont typeface="Wingdings" pitchFamily="2" charset="2"/>
              <a:buChar char="§"/>
              <a:defRPr>
                <a:latin typeface="Helvetica" pitchFamily="2" charset="0"/>
              </a:defRPr>
            </a:lvl3pPr>
            <a:lvl4pPr marL="1600200" indent="-228600">
              <a:buFont typeface="Wingdings" pitchFamily="2" charset="2"/>
              <a:buChar char="§"/>
              <a:defRPr>
                <a:latin typeface="Helvetica" pitchFamily="2" charset="0"/>
              </a:defRPr>
            </a:lvl4pPr>
            <a:lvl5pPr marL="2057400" indent="-228600">
              <a:buFont typeface="Wingdings" pitchFamily="2" charset="2"/>
              <a:buChar char="§"/>
              <a:defRPr>
                <a:latin typeface="Helvetica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51EFE-5E11-D747-8D34-BF3E312BA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C7D875-52A1-D24F-B0AA-6E7B471D4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Consultancy Management App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51CCF-98D3-3446-B9F4-510CC16F6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E7DB07-4074-8142-80E4-6450130FCE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9082"/>
          <a:stretch/>
        </p:blipFill>
        <p:spPr>
          <a:xfrm>
            <a:off x="0" y="0"/>
            <a:ext cx="12192000" cy="12297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3373F0-F8C6-8447-ACBE-9E27977D9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120"/>
            <a:ext cx="10515600" cy="1325563"/>
          </a:xfrm>
        </p:spPr>
        <p:txBody>
          <a:bodyPr>
            <a:normAutofit/>
          </a:bodyPr>
          <a:lstStyle>
            <a:lvl1pPr>
              <a:defRPr sz="4800" b="1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413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7E8EB-E0F1-444C-8668-861DC5458E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1559C6-3F64-6B48-8B86-F7C111902C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84186B-E161-3E4C-B467-1F5BD6973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AC261-4F37-A444-B9BB-C974BACE7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8F00F-49C0-904F-AE29-E4CCBCCE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742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99D64-5FBF-3646-BFC6-E67FCE60E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C545C-2AF7-444A-BC78-A02085F639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F8C364-CC18-EA40-873C-5CBE97F992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C170C6-3524-C547-8DC9-62BD16BDB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24F7FE-65A2-2941-852F-567F570D7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351F83-5051-B24F-BF87-935008498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425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C6E99-4F3F-9445-8D6D-7DAC25C9C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93B69F-B903-2945-AC9E-06761F0BF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AD6A95-F3D6-4546-9DA0-97BE46826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6371BD-D8CD-1840-B996-F970EB6386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B122CA-CD48-5C46-BE6E-277473FDB8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5A0B4F-5FFA-F441-8924-508C53B6C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E1E059-AD2B-5840-ABFF-2B1C4D385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9DC6A6-9B5E-0D4F-AB36-BA3A8308C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969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89096-AA0C-1F48-8F28-8BBF2A313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A6568C-15D7-0943-8AE1-F6718203B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D029F8-78BD-5C46-84CE-E22F5AD7A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C652C-FA4C-0E4F-9D3B-1E890EFEA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0073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C1AA4F-0DF0-4047-AE9D-21E850B2A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C67119-A015-1744-AA39-C991D8388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7BFE17-092E-F140-9923-9798DFB9A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853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56AFF-192E-6A44-8AE8-3BFC62FB5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D4490-0855-4442-B2F5-4DAA818AEF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CE7ED-1D1E-F946-BEC0-76C7F5EF5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CC7661-A8EC-A445-A734-F36C459D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A99F44-4E4C-AB45-B107-5423C6C16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4752E1-436C-0B46-8A36-DFEB2137B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82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92813-A89F-944D-BFF1-B011A51C5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BDE3D6-5E6F-4243-811B-1D16B0CF6B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61D779-56FE-914E-BE79-A74BA3FD3A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436163-9627-B449-8075-5FDA0E928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CA4930-3144-8E42-8A7D-EA94CB4F4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CDF8A9-A201-B744-9F30-5EB6B3B8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753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64729A-49AE-4D4F-8548-DECD2E690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34F81-7D3D-964E-83AD-94FE6335E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A41DF7-3CD9-D141-B1C3-308AF34CBF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FC26B-8734-4842-AB7C-7DDEFF08B0CB}" type="datetimeFigureOut">
              <a:rPr lang="en-US" smtClean="0"/>
              <a:t>3/25/21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D4F930-6AA0-3D43-9AED-F04576AC89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EDC34E-1545-A54C-834B-8050A098E2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3517C-726A-2F47-ACB4-53B20C425E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958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A picture containing building, ceiling, blue, dome&#10;&#10;Description automatically generated">
            <a:extLst>
              <a:ext uri="{FF2B5EF4-FFF2-40B4-BE49-F238E27FC236}">
                <a16:creationId xmlns:a16="http://schemas.microsoft.com/office/drawing/2014/main" id="{0E603DB8-E59E-7146-B6AC-994E81549D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904" b="782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39BD62-4D5B-5E44-B77F-A9C643A71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2607" y="1248337"/>
            <a:ext cx="11466785" cy="2900518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Project 1</a:t>
            </a:r>
            <a:br>
              <a:rPr lang="en-US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</a:br>
            <a:r>
              <a:rPr lang="en-US" sz="8900" b="1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Consultancy Management App</a:t>
            </a:r>
            <a:endParaRPr lang="en-US" b="1" dirty="0">
              <a:solidFill>
                <a:srgbClr val="FFFFFF"/>
              </a:solidFill>
              <a:latin typeface="Helvetica" pitchFamily="2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57EFA0-20C1-A445-809A-EB987FB43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  <a:latin typeface="Helvetica" pitchFamily="2" charset="0"/>
                <a:ea typeface="Verdana" panose="020B0604030504040204" pitchFamily="34" charset="0"/>
                <a:cs typeface="Verdana" panose="020B0604030504040204" pitchFamily="34" charset="0"/>
              </a:rPr>
              <a:t>By Michael McColl</a:t>
            </a:r>
          </a:p>
        </p:txBody>
      </p:sp>
    </p:spTree>
    <p:extLst>
      <p:ext uri="{BB962C8B-B14F-4D97-AF65-F5344CB8AC3E}">
        <p14:creationId xmlns:p14="http://schemas.microsoft.com/office/powerpoint/2010/main" val="3585706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267AB2-210B-5546-B792-1F569812B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A159F99B-BF36-2C46-9260-F89D8B5F69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4636107"/>
            <a:ext cx="8717944" cy="1939354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601898D1-2685-EC48-B93F-5EF8FF3BDC2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35" r="9206" b="14819"/>
          <a:stretch/>
        </p:blipFill>
        <p:spPr>
          <a:xfrm>
            <a:off x="6822040" y="1451683"/>
            <a:ext cx="5025930" cy="307140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0C6AC0-6835-AB4A-A16F-DC6EAC3C66F9}"/>
              </a:ext>
            </a:extLst>
          </p:cNvPr>
          <p:cNvSpPr txBox="1"/>
          <p:nvPr/>
        </p:nvSpPr>
        <p:spPr>
          <a:xfrm>
            <a:off x="3667874" y="1564699"/>
            <a:ext cx="30496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latin typeface="Helvetica" pitchFamily="2" charset="0"/>
              </a:rPr>
              <a:t>Test Driven Development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352EE8-A5C2-854A-95DF-8E4F77718F4C}"/>
              </a:ext>
            </a:extLst>
          </p:cNvPr>
          <p:cNvSpPr txBox="1"/>
          <p:nvPr/>
        </p:nvSpPr>
        <p:spPr>
          <a:xfrm>
            <a:off x="838200" y="3979434"/>
            <a:ext cx="30022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>
                <a:latin typeface="Helvetica" pitchFamily="2" charset="0"/>
              </a:rPr>
              <a:t>User Acceptance Testing</a:t>
            </a:r>
          </a:p>
        </p:txBody>
      </p:sp>
    </p:spTree>
    <p:extLst>
      <p:ext uri="{BB962C8B-B14F-4D97-AF65-F5344CB8AC3E}">
        <p14:creationId xmlns:p14="http://schemas.microsoft.com/office/powerpoint/2010/main" val="1087036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82B98E-E02E-4348-8302-F61E70FE77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I’m proud of…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E32D4C3-6226-7943-8501-1787A9591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47AD8B6-2C91-4E4D-B0E2-4472BD515A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83" t="5907" r="21695" b="39578"/>
          <a:stretch/>
        </p:blipFill>
        <p:spPr>
          <a:xfrm>
            <a:off x="1034538" y="2244724"/>
            <a:ext cx="7639562" cy="3738623"/>
          </a:xfrm>
          <a:prstGeom prst="rect">
            <a:avLst/>
          </a:prstGeom>
        </p:spPr>
      </p:pic>
      <p:pic>
        <p:nvPicPr>
          <p:cNvPr id="6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BB9C0CD9-7913-2640-A15A-6A52C8E6EA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422" y="2244724"/>
            <a:ext cx="2679700" cy="336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58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4CA747B-11E2-7447-A848-A610A78295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1846"/>
            <a:ext cx="10515600" cy="473163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u="sng" dirty="0">
                <a:solidFill>
                  <a:srgbClr val="7030A0"/>
                </a:solidFill>
              </a:rPr>
              <a:t>Planning</a:t>
            </a:r>
          </a:p>
          <a:p>
            <a:pPr lvl="1"/>
            <a:r>
              <a:rPr lang="en-US" dirty="0"/>
              <a:t>Class structure and wireframes are important</a:t>
            </a:r>
          </a:p>
          <a:p>
            <a:pPr lvl="1"/>
            <a:r>
              <a:rPr lang="en-US" dirty="0"/>
              <a:t>However, these are fluid and will alter as you start coding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7030A0"/>
                </a:solidFill>
              </a:rPr>
              <a:t>Testing</a:t>
            </a:r>
          </a:p>
          <a:p>
            <a:pPr lvl="1"/>
            <a:r>
              <a:rPr lang="en-US" dirty="0"/>
              <a:t>Work out which type of testing is best suited to prove your app</a:t>
            </a:r>
          </a:p>
          <a:p>
            <a:pPr lvl="1"/>
            <a:r>
              <a:rPr lang="en-US" dirty="0"/>
              <a:t>TDD – code function testing (less useful for brief)</a:t>
            </a:r>
          </a:p>
          <a:p>
            <a:pPr lvl="1"/>
            <a:r>
              <a:rPr lang="en-US" dirty="0"/>
              <a:t>UAT – user journeys and use cases (more useful for brief)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7030A0"/>
                </a:solidFill>
              </a:rPr>
              <a:t>Styling</a:t>
            </a:r>
          </a:p>
          <a:p>
            <a:pPr lvl="1"/>
            <a:r>
              <a:rPr lang="en-US" dirty="0"/>
              <a:t>Takes a while, keep it simple and work out exactly where styling needs to be</a:t>
            </a:r>
          </a:p>
          <a:p>
            <a:pPr marL="0" indent="0">
              <a:buNone/>
            </a:pPr>
            <a:r>
              <a:rPr lang="en-US" u="sng" dirty="0">
                <a:solidFill>
                  <a:srgbClr val="7030A0"/>
                </a:solidFill>
              </a:rPr>
              <a:t>Scope</a:t>
            </a:r>
          </a:p>
          <a:p>
            <a:pPr lvl="1"/>
            <a:r>
              <a:rPr lang="en-US" dirty="0"/>
              <a:t>Keep to the MVP brief, then focus on extensions</a:t>
            </a:r>
          </a:p>
          <a:p>
            <a:pPr lvl="1"/>
            <a:r>
              <a:rPr lang="en-US" dirty="0"/>
              <a:t>Work out your focus and know when to stop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80278E-7D61-D644-A977-FB6847ED5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Points</a:t>
            </a:r>
          </a:p>
        </p:txBody>
      </p:sp>
    </p:spTree>
    <p:extLst>
      <p:ext uri="{BB962C8B-B14F-4D97-AF65-F5344CB8AC3E}">
        <p14:creationId xmlns:p14="http://schemas.microsoft.com/office/powerpoint/2010/main" val="196685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ACB18-3E56-D944-B15F-8EAB7CA95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75A23-E268-FD4B-962A-B566C2E1A8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Brief Motivation</a:t>
            </a:r>
          </a:p>
          <a:p>
            <a:r>
              <a:rPr lang="en-US" dirty="0"/>
              <a:t>Project Planning</a:t>
            </a:r>
          </a:p>
          <a:p>
            <a:r>
              <a:rPr lang="en-US" dirty="0"/>
              <a:t>Design</a:t>
            </a:r>
          </a:p>
          <a:p>
            <a:r>
              <a:rPr lang="en-US" dirty="0"/>
              <a:t>Development</a:t>
            </a:r>
          </a:p>
          <a:p>
            <a:r>
              <a:rPr lang="en-US" dirty="0"/>
              <a:t>Live Demonstration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Code Highlights</a:t>
            </a:r>
          </a:p>
          <a:p>
            <a:r>
              <a:rPr lang="en-US" dirty="0"/>
              <a:t>Learning Points</a:t>
            </a:r>
          </a:p>
        </p:txBody>
      </p:sp>
    </p:spTree>
    <p:extLst>
      <p:ext uri="{BB962C8B-B14F-4D97-AF65-F5344CB8AC3E}">
        <p14:creationId xmlns:p14="http://schemas.microsoft.com/office/powerpoint/2010/main" val="3111701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4D57DD1-1F8D-3C42-947F-8E3A4B4AF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 worked for a Big 4 consultancy</a:t>
            </a:r>
          </a:p>
          <a:p>
            <a:r>
              <a:rPr lang="en-US" dirty="0"/>
              <a:t>Last few years have worked as an independent consultant</a:t>
            </a:r>
          </a:p>
          <a:p>
            <a:r>
              <a:rPr lang="en-US" dirty="0"/>
              <a:t>Wanted to build a business-to-customer app, supplemented with service offerings</a:t>
            </a:r>
          </a:p>
          <a:p>
            <a:r>
              <a:rPr lang="en-US" dirty="0"/>
              <a:t>Sought a brief that I could potentially utilise in real life</a:t>
            </a:r>
          </a:p>
          <a:p>
            <a:r>
              <a:rPr lang="en-US" dirty="0"/>
              <a:t>Aimed to stretch myself, by trying to implement the subjects taught so far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8399F3-C4D9-C445-82F0-BF174821C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Brief Motivation</a:t>
            </a:r>
          </a:p>
        </p:txBody>
      </p:sp>
    </p:spTree>
    <p:extLst>
      <p:ext uri="{BB962C8B-B14F-4D97-AF65-F5344CB8AC3E}">
        <p14:creationId xmlns:p14="http://schemas.microsoft.com/office/powerpoint/2010/main" val="2759929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627BC48-6C15-6B4A-BF5D-BD17622385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3210" r="2450" b="10058"/>
          <a:stretch/>
        </p:blipFill>
        <p:spPr>
          <a:xfrm>
            <a:off x="734410" y="1339122"/>
            <a:ext cx="10723179" cy="527180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52B64EB-3BFD-3B41-BD98-B18364863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Planning</a:t>
            </a:r>
          </a:p>
        </p:txBody>
      </p:sp>
    </p:spTree>
    <p:extLst>
      <p:ext uri="{BB962C8B-B14F-4D97-AF65-F5344CB8AC3E}">
        <p14:creationId xmlns:p14="http://schemas.microsoft.com/office/powerpoint/2010/main" val="3339686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9BEDD7AD-A2F4-594B-9DF4-4193F5F9D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603" t="23167" r="26053" b="7486"/>
          <a:stretch/>
        </p:blipFill>
        <p:spPr>
          <a:xfrm>
            <a:off x="305135" y="1451683"/>
            <a:ext cx="4212000" cy="3240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3926E74-64DC-C946-A03E-FE7DCB8C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- Wireframes</a:t>
            </a:r>
          </a:p>
        </p:txBody>
      </p:sp>
      <p:pic>
        <p:nvPicPr>
          <p:cNvPr id="7" name="Picture 6" descr="Graphical user interface, application, table&#10;&#10;Description automatically generated">
            <a:extLst>
              <a:ext uri="{FF2B5EF4-FFF2-40B4-BE49-F238E27FC236}">
                <a16:creationId xmlns:a16="http://schemas.microsoft.com/office/drawing/2014/main" id="{29892AF8-6EEF-0D4B-B838-3004C65A6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577" t="22580" r="22476" b="8498"/>
          <a:stretch/>
        </p:blipFill>
        <p:spPr>
          <a:xfrm>
            <a:off x="4778413" y="1451683"/>
            <a:ext cx="4208109" cy="3240000"/>
          </a:xfrm>
          <a:prstGeom prst="rect">
            <a:avLst/>
          </a:prstGeom>
        </p:spPr>
      </p:pic>
      <p:pic>
        <p:nvPicPr>
          <p:cNvPr id="11" name="Picture 10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8DD3388D-AF13-5145-A1E9-9C4097E8124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677" t="21438" r="22376" b="9628"/>
          <a:stretch/>
        </p:blipFill>
        <p:spPr>
          <a:xfrm>
            <a:off x="6304344" y="2384116"/>
            <a:ext cx="4207371" cy="3240000"/>
          </a:xfrm>
          <a:prstGeom prst="rect">
            <a:avLst/>
          </a:prstGeom>
        </p:spPr>
      </p:pic>
      <p:pic>
        <p:nvPicPr>
          <p:cNvPr id="15" name="Picture 1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EA6A1DCF-521B-1148-90EA-9E20A4E0D2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443" t="21997" r="22557" b="9069"/>
          <a:stretch/>
        </p:blipFill>
        <p:spPr>
          <a:xfrm>
            <a:off x="7626071" y="3316549"/>
            <a:ext cx="4211372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738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3926E74-64DC-C946-A03E-FE7DCB8CD5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- Wireframes</a:t>
            </a:r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5738E99E-2827-B340-92C1-1EE24CDD42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10" t="21759" r="22343" b="8745"/>
          <a:stretch/>
        </p:blipFill>
        <p:spPr>
          <a:xfrm>
            <a:off x="240439" y="1451683"/>
            <a:ext cx="4173285" cy="3240000"/>
          </a:xfrm>
          <a:prstGeom prst="rect">
            <a:avLst/>
          </a:prstGeom>
        </p:spPr>
      </p:pic>
      <p:pic>
        <p:nvPicPr>
          <p:cNvPr id="13" name="Picture 12" descr="Graphical user interface&#10;&#10;Description automatically generated">
            <a:extLst>
              <a:ext uri="{FF2B5EF4-FFF2-40B4-BE49-F238E27FC236}">
                <a16:creationId xmlns:a16="http://schemas.microsoft.com/office/drawing/2014/main" id="{2128C579-5DE7-3D42-91EF-15354B3575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226" t="20584" r="22377" b="9919"/>
          <a:stretch/>
        </p:blipFill>
        <p:spPr>
          <a:xfrm>
            <a:off x="3441450" y="2561294"/>
            <a:ext cx="4206875" cy="3240000"/>
          </a:xfrm>
          <a:prstGeom prst="rect">
            <a:avLst/>
          </a:prstGeom>
        </p:spPr>
      </p:pic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C440325E-7DFA-C34F-BED1-4E9C2C03C48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992" t="20876" r="22424" b="9627"/>
          <a:stretch/>
        </p:blipFill>
        <p:spPr>
          <a:xfrm>
            <a:off x="7730792" y="3290498"/>
            <a:ext cx="4220769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024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B2D103-6625-9846-AAAE-93844A2A0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- Class Diagrams</a:t>
            </a:r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9DA1257-82DD-FF49-851E-D3BF9E89F1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61" t="17866" r="21889" b="38405"/>
          <a:stretch/>
        </p:blipFill>
        <p:spPr>
          <a:xfrm>
            <a:off x="838200" y="1451683"/>
            <a:ext cx="10800000" cy="5111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69922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4B2D103-6625-9846-AAAE-93844A2A0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- Class Diagrams</a:t>
            </a:r>
          </a:p>
        </p:txBody>
      </p:sp>
      <p:pic>
        <p:nvPicPr>
          <p:cNvPr id="5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89DA1257-82DD-FF49-851E-D3BF9E89F1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61" t="60268" r="21889" b="8800"/>
          <a:stretch/>
        </p:blipFill>
        <p:spPr>
          <a:xfrm>
            <a:off x="696000" y="1921397"/>
            <a:ext cx="10800000" cy="3615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30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2D53F34-CA9C-CB48-83AC-80ED5D12A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C054D5E6-123B-D14F-B302-00E0829304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" t="14852" r="2084" b="3460"/>
          <a:stretch/>
        </p:blipFill>
        <p:spPr>
          <a:xfrm>
            <a:off x="1316138" y="1451683"/>
            <a:ext cx="9559724" cy="502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204</Words>
  <Application>Microsoft Macintosh PowerPoint</Application>
  <PresentationFormat>Widescreen</PresentationFormat>
  <Paragraphs>41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Wingdings</vt:lpstr>
      <vt:lpstr>Office Theme</vt:lpstr>
      <vt:lpstr>Project 1 Consultancy Management App</vt:lpstr>
      <vt:lpstr>Presentation Structure</vt:lpstr>
      <vt:lpstr>Brief Motivation</vt:lpstr>
      <vt:lpstr>Project Planning</vt:lpstr>
      <vt:lpstr>Design - Wireframes</vt:lpstr>
      <vt:lpstr>Design - Wireframes</vt:lpstr>
      <vt:lpstr>Development - Class Diagrams</vt:lpstr>
      <vt:lpstr>Development - Class Diagrams</vt:lpstr>
      <vt:lpstr>Demonstration</vt:lpstr>
      <vt:lpstr>Testing</vt:lpstr>
      <vt:lpstr>Code</vt:lpstr>
      <vt:lpstr>Learning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Consultancy Management App</dc:title>
  <dc:creator>Microsoft Office User</dc:creator>
  <cp:lastModifiedBy>Microsoft Office User</cp:lastModifiedBy>
  <cp:revision>16</cp:revision>
  <dcterms:created xsi:type="dcterms:W3CDTF">2021-03-24T20:02:41Z</dcterms:created>
  <dcterms:modified xsi:type="dcterms:W3CDTF">2021-03-25T09:06:40Z</dcterms:modified>
</cp:coreProperties>
</file>

<file path=docProps/thumbnail.jpeg>
</file>